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1" r:id="rId25"/>
    <p:sldId id="283" r:id="rId26"/>
    <p:sldId id="282" r:id="rId27"/>
    <p:sldId id="337" r:id="rId28"/>
    <p:sldId id="285" r:id="rId29"/>
    <p:sldId id="288" r:id="rId30"/>
    <p:sldId id="286" r:id="rId31"/>
    <p:sldId id="300" r:id="rId32"/>
    <p:sldId id="287" r:id="rId33"/>
    <p:sldId id="289" r:id="rId34"/>
    <p:sldId id="302" r:id="rId35"/>
    <p:sldId id="303" r:id="rId36"/>
    <p:sldId id="304" r:id="rId37"/>
    <p:sldId id="301" r:id="rId38"/>
    <p:sldId id="284" r:id="rId39"/>
    <p:sldId id="305" r:id="rId40"/>
    <p:sldId id="306" r:id="rId41"/>
    <p:sldId id="307" r:id="rId42"/>
    <p:sldId id="308" r:id="rId43"/>
    <p:sldId id="311" r:id="rId44"/>
    <p:sldId id="309" r:id="rId45"/>
    <p:sldId id="310" r:id="rId46"/>
    <p:sldId id="312" r:id="rId47"/>
    <p:sldId id="313" r:id="rId48"/>
    <p:sldId id="314" r:id="rId49"/>
    <p:sldId id="315" r:id="rId50"/>
    <p:sldId id="316" r:id="rId51"/>
    <p:sldId id="318" r:id="rId52"/>
    <p:sldId id="319" r:id="rId53"/>
    <p:sldId id="317" r:id="rId54"/>
    <p:sldId id="320" r:id="rId55"/>
    <p:sldId id="32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31" r:id="rId66"/>
    <p:sldId id="332" r:id="rId67"/>
    <p:sldId id="333" r:id="rId68"/>
    <p:sldId id="334" r:id="rId69"/>
    <p:sldId id="335" r:id="rId70"/>
    <p:sldId id="336" r:id="rId71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7" autoAdjust="0"/>
    <p:restoredTop sz="94236" autoAdjust="0"/>
  </p:normalViewPr>
  <p:slideViewPr>
    <p:cSldViewPr snapToGrid="0" snapToObjects="1">
      <p:cViewPr varScale="1">
        <p:scale>
          <a:sx n="151" d="100"/>
          <a:sy n="151" d="100"/>
        </p:scale>
        <p:origin x="568" y="192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commentAuthors" Target="commentAuthors.xml"/><Relationship Id="rId78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20T09:35:36.239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https://nitayneeman.com/posts/understanding-the-angular-cli-workspace-file/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8027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https://coryrylan.com/blog/introduction-to-e2e-testing-with-the-angular-cli-and-protractor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5550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https://medium.com/front-end-weekly/a-guide-to-debugging-angular-applications-5a36bd88b4cf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5860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https://medium.com/front-end-weekly/a-guide-to-debugging-angular-applications-5a36bd88b4cf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8095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https://medium.com/front-end-weekly/a-guide-to-debugging-angular-applications-5a36bd88b4cf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6242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06-01-19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io/cli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gular/angular" TargetMode="External"/><Relationship Id="rId2" Type="http://schemas.openxmlformats.org/officeDocument/2006/relationships/hyperlink" Target="http://angular.io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F0906-2428-41E9-AF39-389DDEAF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Take a step back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75AD-394E-4C79-AE64-BFC89DB7F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/>
              <a:t>Angular 1</a:t>
            </a:r>
            <a:r>
              <a:rPr lang="nl-BE" dirty="0"/>
              <a:t> and </a:t>
            </a:r>
            <a:r>
              <a:rPr lang="nl-BE" b="1" dirty="0"/>
              <a:t>Angular 2+</a:t>
            </a:r>
            <a:r>
              <a:rPr lang="nl-BE" dirty="0"/>
              <a:t> are different frameworks</a:t>
            </a:r>
          </a:p>
          <a:p>
            <a:pPr lvl="1"/>
            <a:r>
              <a:rPr lang="nl-BE" sz="2000" dirty="0"/>
              <a:t>Sometimes it is better to start with 2 instead of following the logical steps</a:t>
            </a:r>
          </a:p>
          <a:p>
            <a:pPr lvl="1"/>
            <a:r>
              <a:rPr lang="nl-BE" sz="2000" b="1" dirty="0"/>
              <a:t>Treat them different</a:t>
            </a:r>
          </a:p>
          <a:p>
            <a:pPr lvl="1"/>
            <a:endParaRPr lang="nl-BE" dirty="0"/>
          </a:p>
          <a:p>
            <a:r>
              <a:rPr lang="nl-BE" dirty="0"/>
              <a:t> Angular 1</a:t>
            </a:r>
          </a:p>
          <a:p>
            <a:pPr lvl="1"/>
            <a:r>
              <a:rPr lang="nl-BE" sz="2000" dirty="0"/>
              <a:t>Not OK for modern web application development</a:t>
            </a:r>
          </a:p>
          <a:p>
            <a:pPr lvl="1"/>
            <a:r>
              <a:rPr lang="nl-BE" sz="2000" dirty="0"/>
              <a:t>Cannot not be compiled to native code</a:t>
            </a:r>
          </a:p>
          <a:p>
            <a:pPr lvl="1"/>
            <a:r>
              <a:rPr lang="nl-BE" sz="2000" dirty="0"/>
              <a:t>Doesn’t play wel on other environments</a:t>
            </a:r>
          </a:p>
          <a:p>
            <a:pPr lvl="1"/>
            <a:r>
              <a:rPr lang="nl-BE" sz="2000" dirty="0"/>
              <a:t>Works with the existing DOM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48821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F0906-2428-41E9-AF39-389DDEAFC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Take a step back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75AD-394E-4C79-AE64-BFC89DB7F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/>
              <a:t>Angular 1</a:t>
            </a:r>
            <a:r>
              <a:rPr lang="nl-BE" dirty="0"/>
              <a:t> and </a:t>
            </a:r>
            <a:r>
              <a:rPr lang="nl-BE" b="1" dirty="0"/>
              <a:t>Angular 2+</a:t>
            </a:r>
            <a:r>
              <a:rPr lang="nl-BE" dirty="0"/>
              <a:t> are different frameworks</a:t>
            </a:r>
          </a:p>
          <a:p>
            <a:pPr lvl="1"/>
            <a:r>
              <a:rPr lang="nl-BE" sz="2000" dirty="0"/>
              <a:t>Sometimes it is better to start with 2 instead of following the logical steps</a:t>
            </a:r>
          </a:p>
          <a:p>
            <a:pPr lvl="1"/>
            <a:r>
              <a:rPr lang="nl-BE" sz="2000" b="1" dirty="0"/>
              <a:t>Treat them different</a:t>
            </a:r>
          </a:p>
          <a:p>
            <a:pPr lvl="1"/>
            <a:endParaRPr lang="nl-BE" dirty="0"/>
          </a:p>
          <a:p>
            <a:r>
              <a:rPr lang="nl-BE" dirty="0"/>
              <a:t> Angular 2+</a:t>
            </a:r>
          </a:p>
          <a:p>
            <a:pPr lvl="1"/>
            <a:r>
              <a:rPr lang="nl-BE" sz="2000" dirty="0"/>
              <a:t>To fix the limitations of Angular 1, Google had to rewrite the framework</a:t>
            </a:r>
          </a:p>
          <a:p>
            <a:pPr lvl="1"/>
            <a:r>
              <a:rPr lang="nl-BE" sz="2000" dirty="0"/>
              <a:t>Achieve cross-platform rendering</a:t>
            </a:r>
          </a:p>
          <a:p>
            <a:pPr lvl="1"/>
            <a:r>
              <a:rPr lang="nl-BE" sz="2000" dirty="0"/>
              <a:t>Speed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9325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6C8B0-8F45-4643-A20B-8DB38FABF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Important for Angular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60E7E-BFC4-44C0-8868-67D4B01E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Data Binding &amp; Formatting</a:t>
            </a:r>
          </a:p>
          <a:p>
            <a:r>
              <a:rPr lang="nl-BE" dirty="0"/>
              <a:t>Network Communication</a:t>
            </a:r>
          </a:p>
          <a:p>
            <a:r>
              <a:rPr lang="nl-BE" dirty="0"/>
              <a:t>Routing and navigation</a:t>
            </a:r>
          </a:p>
          <a:p>
            <a:r>
              <a:rPr lang="nl-BE" dirty="0"/>
              <a:t>MVC pattern</a:t>
            </a:r>
          </a:p>
          <a:p>
            <a:r>
              <a:rPr lang="nl-BE" dirty="0"/>
              <a:t>Easy to extend</a:t>
            </a:r>
          </a:p>
          <a:p>
            <a:r>
              <a:rPr lang="nl-BE" dirty="0"/>
              <a:t>Easy to test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154742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A3849-EDD5-4EA4-B788-7A211A1DE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should you care?</a:t>
            </a:r>
            <a:endParaRPr lang="en-BE" dirty="0"/>
          </a:p>
        </p:txBody>
      </p:sp>
      <p:pic>
        <p:nvPicPr>
          <p:cNvPr id="4" name="Picture 2" descr="http://67.media.tumblr.com/tumblr_len71dqySF1qe0eclo1_r6_500.gif">
            <a:extLst>
              <a:ext uri="{FF2B5EF4-FFF2-40B4-BE49-F238E27FC236}">
                <a16:creationId xmlns:a16="http://schemas.microsoft.com/office/drawing/2014/main" id="{4AA25364-FA54-42C0-8FD8-4668DC133F1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106" y="1612899"/>
            <a:ext cx="47625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B65FADC-EDFC-42CC-99E0-C069FF668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42528" y="4551677"/>
            <a:ext cx="12192000" cy="1157923"/>
          </a:xfrm>
        </p:spPr>
        <p:txBody>
          <a:bodyPr/>
          <a:lstStyle/>
          <a:p>
            <a:pPr marL="0" indent="0" algn="ctr">
              <a:buNone/>
            </a:pPr>
            <a:r>
              <a:rPr lang="nl-BE" dirty="0"/>
              <a:t>A lot of JavaScript code is needed to create these kind of websites</a:t>
            </a:r>
          </a:p>
        </p:txBody>
      </p:sp>
    </p:spTree>
    <p:extLst>
      <p:ext uri="{BB962C8B-B14F-4D97-AF65-F5344CB8AC3E}">
        <p14:creationId xmlns:p14="http://schemas.microsoft.com/office/powerpoint/2010/main" val="230168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82786-6CAD-49F9-886E-E2B04C4B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should you care?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CA530-A849-4656-84A7-DE79A41C3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285" y="2212340"/>
            <a:ext cx="1997710" cy="199771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C5B4C8-9558-4AB4-A9F5-7F72F3CDC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84816"/>
            <a:ext cx="12192000" cy="11579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nl-BE" sz="2800" dirty="0"/>
              <a:t>will save your day!!</a:t>
            </a:r>
          </a:p>
        </p:txBody>
      </p:sp>
    </p:spTree>
    <p:extLst>
      <p:ext uri="{BB962C8B-B14F-4D97-AF65-F5344CB8AC3E}">
        <p14:creationId xmlns:p14="http://schemas.microsoft.com/office/powerpoint/2010/main" val="1152824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Getting started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9BAF186-4585-41E0-A078-6A2E4B763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Angular CLI</a:t>
            </a:r>
            <a:endParaRPr lang="en-B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785F999-DE66-4424-AD90-816E86FED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Command-line interface tool to work with Angular applications</a:t>
            </a:r>
          </a:p>
          <a:p>
            <a:pPr lvl="1"/>
            <a:r>
              <a:rPr lang="nl-BE" dirty="0"/>
              <a:t>Initialize</a:t>
            </a:r>
          </a:p>
          <a:p>
            <a:pPr lvl="1"/>
            <a:r>
              <a:rPr lang="nl-BE" dirty="0"/>
              <a:t>Develop</a:t>
            </a:r>
          </a:p>
          <a:p>
            <a:pPr lvl="1"/>
            <a:r>
              <a:rPr lang="nl-BE" dirty="0"/>
              <a:t>Scaffold</a:t>
            </a:r>
          </a:p>
          <a:p>
            <a:pPr lvl="1"/>
            <a:r>
              <a:rPr lang="nl-BE" dirty="0"/>
              <a:t>Maintain</a:t>
            </a:r>
          </a:p>
          <a:p>
            <a:endParaRPr lang="nl-BE" dirty="0"/>
          </a:p>
          <a:p>
            <a:r>
              <a:rPr lang="nl-BE" dirty="0">
                <a:hlinkClick r:id="rId2"/>
              </a:rPr>
              <a:t>https://angular.io/cli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	</a:t>
            </a:r>
          </a:p>
          <a:p>
            <a:r>
              <a:rPr lang="nl-BE" dirty="0"/>
              <a:t>Install via npm or yarn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9B336B-8CA8-45A6-97CC-9E24630F0C56}"/>
              </a:ext>
            </a:extLst>
          </p:cNvPr>
          <p:cNvSpPr/>
          <p:nvPr/>
        </p:nvSpPr>
        <p:spPr>
          <a:xfrm>
            <a:off x="947018" y="5010756"/>
            <a:ext cx="9187582" cy="46166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BE" sz="2400" dirty="0" err="1"/>
              <a:t>npm</a:t>
            </a:r>
            <a:r>
              <a:rPr lang="en-BE" sz="2400" dirty="0"/>
              <a:t> install -g @angular/cli</a:t>
            </a:r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0AA12D10-5B8B-4C5D-B18A-6F6EA5D328E4}"/>
              </a:ext>
            </a:extLst>
          </p:cNvPr>
          <p:cNvSpPr/>
          <p:nvPr/>
        </p:nvSpPr>
        <p:spPr>
          <a:xfrm>
            <a:off x="5344319" y="4435348"/>
            <a:ext cx="1685925" cy="461665"/>
          </a:xfrm>
          <a:prstGeom prst="borderCallout2">
            <a:avLst>
              <a:gd name="adj1" fmla="val 49698"/>
              <a:gd name="adj2" fmla="val 142"/>
              <a:gd name="adj3" fmla="val 49698"/>
              <a:gd name="adj4" fmla="val -12712"/>
              <a:gd name="adj5" fmla="val 147574"/>
              <a:gd name="adj6" fmla="val -148362"/>
            </a:avLst>
          </a:prstGeom>
          <a:solidFill>
            <a:schemeClr val="tx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400" dirty="0">
                <a:solidFill>
                  <a:schemeClr val="bg1"/>
                </a:solidFill>
              </a:rPr>
              <a:t>global</a:t>
            </a:r>
            <a:endParaRPr lang="en-B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63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CFB6D2-C882-49F6-B26E-F0B4AD1C6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0841"/>
            <a:ext cx="8607778" cy="4753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E2BB7EE-DB65-488D-891D-863CF1A87ACE}"/>
              </a:ext>
            </a:extLst>
          </p:cNvPr>
          <p:cNvSpPr/>
          <p:nvPr/>
        </p:nvSpPr>
        <p:spPr>
          <a:xfrm>
            <a:off x="4667956" y="1546578"/>
            <a:ext cx="1281288" cy="28222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DE2786-FC25-4680-9652-C5D71A9C4E3F}"/>
              </a:ext>
            </a:extLst>
          </p:cNvPr>
          <p:cNvSpPr txBox="1"/>
          <p:nvPr/>
        </p:nvSpPr>
        <p:spPr>
          <a:xfrm>
            <a:off x="3552208" y="1031412"/>
            <a:ext cx="358422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Create a new Angular application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952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F85C18-580D-4D2D-9D70-94B2A5637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0841"/>
            <a:ext cx="8607779" cy="4753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B007B-AEBD-4254-A9D6-FAEA892EA9AD}"/>
              </a:ext>
            </a:extLst>
          </p:cNvPr>
          <p:cNvSpPr txBox="1"/>
          <p:nvPr/>
        </p:nvSpPr>
        <p:spPr>
          <a:xfrm>
            <a:off x="4472252" y="1149946"/>
            <a:ext cx="3584222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Angular is modular, not everything is by default installed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696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0BF344-7B20-4697-92C0-AB78F528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1707"/>
            <a:ext cx="8607778" cy="4753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78CBB-F49E-491D-9758-F1C29FD990D6}"/>
              </a:ext>
            </a:extLst>
          </p:cNvPr>
          <p:cNvSpPr txBox="1"/>
          <p:nvPr/>
        </p:nvSpPr>
        <p:spPr>
          <a:xfrm>
            <a:off x="3783630" y="1714391"/>
            <a:ext cx="385894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Use CSS or a CSS pre-processor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71E960-556F-4288-8184-FD8006C637BF}"/>
              </a:ext>
            </a:extLst>
          </p:cNvPr>
          <p:cNvSpPr txBox="1"/>
          <p:nvPr/>
        </p:nvSpPr>
        <p:spPr>
          <a:xfrm>
            <a:off x="3783630" y="2101579"/>
            <a:ext cx="2052726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We will use SCSS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632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 dirty="0"/>
              <a:t>Know what Angular is, creating a first Angular Application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C3E65F-B300-4FD5-AD82-2CD92541E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1706"/>
            <a:ext cx="8607778" cy="4753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AE0A65-76C4-4C5B-BFF1-DE5D6726B9D6}"/>
              </a:ext>
            </a:extLst>
          </p:cNvPr>
          <p:cNvSpPr txBox="1"/>
          <p:nvPr/>
        </p:nvSpPr>
        <p:spPr>
          <a:xfrm>
            <a:off x="5217318" y="1477325"/>
            <a:ext cx="385894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Grab a coffee, everything is getting installed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141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6D32AB-F88E-41DA-8DBC-C455D6926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1705"/>
            <a:ext cx="8607778" cy="47536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456DEB-0715-4F9F-916A-CDCFF6453103}"/>
              </a:ext>
            </a:extLst>
          </p:cNvPr>
          <p:cNvSpPr txBox="1"/>
          <p:nvPr/>
        </p:nvSpPr>
        <p:spPr>
          <a:xfrm>
            <a:off x="5217318" y="2537889"/>
            <a:ext cx="385894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Done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235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C9AC5B-EC4D-4D69-8CA7-6BE321A9A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30" y="811704"/>
            <a:ext cx="8607778" cy="47536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456DEB-0715-4F9F-916A-CDCFF6453103}"/>
              </a:ext>
            </a:extLst>
          </p:cNvPr>
          <p:cNvSpPr txBox="1"/>
          <p:nvPr/>
        </p:nvSpPr>
        <p:spPr>
          <a:xfrm>
            <a:off x="4455318" y="4953711"/>
            <a:ext cx="385894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Check your new Angular application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022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C26EA0-42C5-4664-823C-A1B3DCE3F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435" y="810841"/>
            <a:ext cx="8729768" cy="47536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E1F633-D85B-474A-8D98-2606A078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Create a new Angular application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9996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592346-A09A-4E48-B409-47A8A51FA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32255" cy="60166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82BD2F8-6EBA-4E8F-8DF1-10CB7D259C4C}"/>
              </a:ext>
            </a:extLst>
          </p:cNvPr>
          <p:cNvCxnSpPr/>
          <p:nvPr/>
        </p:nvCxnSpPr>
        <p:spPr>
          <a:xfrm>
            <a:off x="2232255" y="0"/>
            <a:ext cx="0" cy="601662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A1454E7-B823-4D07-82BF-B6D04DA7FD16}"/>
              </a:ext>
            </a:extLst>
          </p:cNvPr>
          <p:cNvSpPr txBox="1"/>
          <p:nvPr/>
        </p:nvSpPr>
        <p:spPr>
          <a:xfrm>
            <a:off x="2232255" y="902208"/>
            <a:ext cx="6364243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chemeClr val="bg1"/>
                </a:solidFill>
              </a:rPr>
              <a:t>CLI Commands that will make your life easier</a:t>
            </a:r>
            <a:endParaRPr lang="en-B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979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592346-A09A-4E48-B409-47A8A51FA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32255" cy="60166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82BD2F8-6EBA-4E8F-8DF1-10CB7D259C4C}"/>
              </a:ext>
            </a:extLst>
          </p:cNvPr>
          <p:cNvCxnSpPr/>
          <p:nvPr/>
        </p:nvCxnSpPr>
        <p:spPr>
          <a:xfrm>
            <a:off x="2232255" y="0"/>
            <a:ext cx="0" cy="601662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4C47ED1-0F59-4929-82CB-8B48F9176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946" y="36575"/>
            <a:ext cx="7271946" cy="6016625"/>
          </a:xfrm>
          <a:prstGeom prst="rect">
            <a:avLst/>
          </a:prstGeom>
        </p:spPr>
      </p:pic>
      <p:sp>
        <p:nvSpPr>
          <p:cNvPr id="8" name="Arrow: Left 7">
            <a:extLst>
              <a:ext uri="{FF2B5EF4-FFF2-40B4-BE49-F238E27FC236}">
                <a16:creationId xmlns:a16="http://schemas.microsoft.com/office/drawing/2014/main" id="{AC108E48-D3D1-4D53-A033-D160EB6039FD}"/>
              </a:ext>
            </a:extLst>
          </p:cNvPr>
          <p:cNvSpPr/>
          <p:nvPr/>
        </p:nvSpPr>
        <p:spPr>
          <a:xfrm>
            <a:off x="1421488" y="2996120"/>
            <a:ext cx="81076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52019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592346-A09A-4E48-B409-47A8A51FA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32255" cy="60166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82BD2F8-6EBA-4E8F-8DF1-10CB7D259C4C}"/>
              </a:ext>
            </a:extLst>
          </p:cNvPr>
          <p:cNvCxnSpPr/>
          <p:nvPr/>
        </p:nvCxnSpPr>
        <p:spPr>
          <a:xfrm>
            <a:off x="2232255" y="0"/>
            <a:ext cx="0" cy="6016625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row: Left 7">
            <a:extLst>
              <a:ext uri="{FF2B5EF4-FFF2-40B4-BE49-F238E27FC236}">
                <a16:creationId xmlns:a16="http://schemas.microsoft.com/office/drawing/2014/main" id="{AC108E48-D3D1-4D53-A033-D160EB6039FD}"/>
              </a:ext>
            </a:extLst>
          </p:cNvPr>
          <p:cNvSpPr/>
          <p:nvPr/>
        </p:nvSpPr>
        <p:spPr>
          <a:xfrm>
            <a:off x="1421488" y="4398200"/>
            <a:ext cx="81076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1BE8AA-40D7-4984-AB92-02D9B5287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287" y="48767"/>
            <a:ext cx="6290691" cy="722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991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Project Overview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141196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3D3DB6-4846-46D0-96EC-2C666673E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99" y="316117"/>
            <a:ext cx="9154640" cy="538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160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CB93E-6366-4F1D-8CFB-1F19EE600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99" y="316118"/>
            <a:ext cx="9069151" cy="5382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1A76E2-0EDA-49C1-8A4E-0B753803DC0B}"/>
              </a:ext>
            </a:extLst>
          </p:cNvPr>
          <p:cNvSpPr txBox="1"/>
          <p:nvPr/>
        </p:nvSpPr>
        <p:spPr>
          <a:xfrm>
            <a:off x="2682654" y="833874"/>
            <a:ext cx="4083234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angular.json or angular workspace file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0BF585-1FF6-4538-92DC-52078C7F17F9}"/>
              </a:ext>
            </a:extLst>
          </p:cNvPr>
          <p:cNvSpPr txBox="1"/>
          <p:nvPr/>
        </p:nvSpPr>
        <p:spPr>
          <a:xfrm>
            <a:off x="2904904" y="1301512"/>
            <a:ext cx="3416320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replaces the angular-cli.json file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447D4F-7152-4C07-B171-B7F9F30C587A}"/>
              </a:ext>
            </a:extLst>
          </p:cNvPr>
          <p:cNvSpPr txBox="1"/>
          <p:nvPr/>
        </p:nvSpPr>
        <p:spPr>
          <a:xfrm>
            <a:off x="2682654" y="1984256"/>
            <a:ext cx="6988396" cy="923330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Directory which is generated via Angular CLI and able to contain multiple projects or libraries that derive the configuration out of a single file.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90D27C-84D0-4B8C-80DC-7FA37BEF4350}"/>
              </a:ext>
            </a:extLst>
          </p:cNvPr>
          <p:cNvSpPr txBox="1"/>
          <p:nvPr/>
        </p:nvSpPr>
        <p:spPr>
          <a:xfrm>
            <a:off x="2904904" y="3007418"/>
            <a:ext cx="2723823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uses angular schematics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36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Introduction</a:t>
            </a:r>
          </a:p>
          <a:p>
            <a:r>
              <a:rPr lang="nl-BE" dirty="0"/>
              <a:t>Getting Started</a:t>
            </a:r>
          </a:p>
          <a:p>
            <a:pPr lvl="1"/>
            <a:r>
              <a:rPr lang="nl-BE" dirty="0"/>
              <a:t>Angular CLI</a:t>
            </a:r>
          </a:p>
          <a:p>
            <a:r>
              <a:rPr lang="nl-BE" dirty="0"/>
              <a:t>Project Overview</a:t>
            </a:r>
          </a:p>
          <a:p>
            <a:r>
              <a:rPr lang="nl-BE" dirty="0"/>
              <a:t>Debug Tools</a:t>
            </a:r>
          </a:p>
          <a:p>
            <a:r>
              <a:rPr lang="nl-BE" dirty="0"/>
              <a:t>Dependency Injection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52327A-E0B7-4A1A-9D30-620E0334A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1A37B1-C39D-47D3-870B-B3264AAF2C4A}"/>
              </a:ext>
            </a:extLst>
          </p:cNvPr>
          <p:cNvCxnSpPr/>
          <p:nvPr/>
        </p:nvCxnSpPr>
        <p:spPr>
          <a:xfrm>
            <a:off x="6260592" y="944880"/>
            <a:ext cx="0" cy="179832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1C23E9-DECF-4185-8117-B871254E2A12}"/>
              </a:ext>
            </a:extLst>
          </p:cNvPr>
          <p:cNvCxnSpPr/>
          <p:nvPr/>
        </p:nvCxnSpPr>
        <p:spPr>
          <a:xfrm flipH="1">
            <a:off x="6193536" y="2731673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BD7FE2-2D56-4CD7-AC21-0257A86BEF89}"/>
              </a:ext>
            </a:extLst>
          </p:cNvPr>
          <p:cNvCxnSpPr/>
          <p:nvPr/>
        </p:nvCxnSpPr>
        <p:spPr>
          <a:xfrm flipH="1">
            <a:off x="6193631" y="957644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425D67-FAB9-4387-918D-35321175F3B1}"/>
              </a:ext>
            </a:extLst>
          </p:cNvPr>
          <p:cNvSpPr txBox="1"/>
          <p:nvPr/>
        </p:nvSpPr>
        <p:spPr>
          <a:xfrm>
            <a:off x="6327554" y="1659374"/>
            <a:ext cx="2749471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Needed during execution</a:t>
            </a:r>
            <a:endParaRPr lang="en-BE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A0CC34-0235-43CE-A418-BA48A01AEEB0}"/>
              </a:ext>
            </a:extLst>
          </p:cNvPr>
          <p:cNvCxnSpPr>
            <a:cxnSpLocks/>
          </p:cNvCxnSpPr>
          <p:nvPr/>
        </p:nvCxnSpPr>
        <p:spPr>
          <a:xfrm>
            <a:off x="6260592" y="2830830"/>
            <a:ext cx="0" cy="274447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F609AA-FAA0-49D5-8E73-8E4A886BAFDF}"/>
              </a:ext>
            </a:extLst>
          </p:cNvPr>
          <p:cNvCxnSpPr/>
          <p:nvPr/>
        </p:nvCxnSpPr>
        <p:spPr>
          <a:xfrm flipH="1">
            <a:off x="6193631" y="2843594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E63500-EE91-40AA-BBF0-F47AD3F97986}"/>
              </a:ext>
            </a:extLst>
          </p:cNvPr>
          <p:cNvSpPr txBox="1"/>
          <p:nvPr/>
        </p:nvSpPr>
        <p:spPr>
          <a:xfrm>
            <a:off x="6327554" y="3987919"/>
            <a:ext cx="3082895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Needed during development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3596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52327A-E0B7-4A1A-9D30-620E0334A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0A7C3591-5A21-474F-ADE1-056E940A18B5}"/>
              </a:ext>
            </a:extLst>
          </p:cNvPr>
          <p:cNvSpPr/>
          <p:nvPr/>
        </p:nvSpPr>
        <p:spPr>
          <a:xfrm flipH="1">
            <a:off x="2852928" y="2240216"/>
            <a:ext cx="372976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6A2B8ED0-7DB2-4AC8-89A4-7E45EBB54D52}"/>
              </a:ext>
            </a:extLst>
          </p:cNvPr>
          <p:cNvSpPr/>
          <p:nvPr/>
        </p:nvSpPr>
        <p:spPr>
          <a:xfrm flipH="1">
            <a:off x="2852928" y="5330888"/>
            <a:ext cx="372976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1A37B1-C39D-47D3-870B-B3264AAF2C4A}"/>
              </a:ext>
            </a:extLst>
          </p:cNvPr>
          <p:cNvCxnSpPr/>
          <p:nvPr/>
        </p:nvCxnSpPr>
        <p:spPr>
          <a:xfrm>
            <a:off x="6260592" y="944880"/>
            <a:ext cx="0" cy="179832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1C23E9-DECF-4185-8117-B871254E2A12}"/>
              </a:ext>
            </a:extLst>
          </p:cNvPr>
          <p:cNvCxnSpPr/>
          <p:nvPr/>
        </p:nvCxnSpPr>
        <p:spPr>
          <a:xfrm flipH="1">
            <a:off x="6193536" y="2731673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BD7FE2-2D56-4CD7-AC21-0257A86BEF89}"/>
              </a:ext>
            </a:extLst>
          </p:cNvPr>
          <p:cNvCxnSpPr/>
          <p:nvPr/>
        </p:nvCxnSpPr>
        <p:spPr>
          <a:xfrm flipH="1">
            <a:off x="6193631" y="957644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5425D67-FAB9-4387-918D-35321175F3B1}"/>
              </a:ext>
            </a:extLst>
          </p:cNvPr>
          <p:cNvSpPr txBox="1"/>
          <p:nvPr/>
        </p:nvSpPr>
        <p:spPr>
          <a:xfrm>
            <a:off x="6327554" y="1659374"/>
            <a:ext cx="2749471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Needed during execution</a:t>
            </a:r>
            <a:endParaRPr lang="en-BE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A0CC34-0235-43CE-A418-BA48A01AEEB0}"/>
              </a:ext>
            </a:extLst>
          </p:cNvPr>
          <p:cNvCxnSpPr>
            <a:cxnSpLocks/>
          </p:cNvCxnSpPr>
          <p:nvPr/>
        </p:nvCxnSpPr>
        <p:spPr>
          <a:xfrm>
            <a:off x="6260592" y="2830830"/>
            <a:ext cx="0" cy="274447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F609AA-FAA0-49D5-8E73-8E4A886BAFDF}"/>
              </a:ext>
            </a:extLst>
          </p:cNvPr>
          <p:cNvCxnSpPr/>
          <p:nvPr/>
        </p:nvCxnSpPr>
        <p:spPr>
          <a:xfrm flipH="1">
            <a:off x="6193631" y="2843594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DE63500-EE91-40AA-BBF0-F47AD3F97986}"/>
              </a:ext>
            </a:extLst>
          </p:cNvPr>
          <p:cNvSpPr txBox="1"/>
          <p:nvPr/>
        </p:nvSpPr>
        <p:spPr>
          <a:xfrm>
            <a:off x="6327554" y="3987919"/>
            <a:ext cx="3082895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Needed during development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2641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629E84-1A8B-4420-AC33-E046D9ACC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99" y="314714"/>
            <a:ext cx="9074530" cy="538579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864FF6F-CAD8-4B9E-9BC4-231B80DE9AF7}"/>
              </a:ext>
            </a:extLst>
          </p:cNvPr>
          <p:cNvCxnSpPr>
            <a:cxnSpLocks/>
          </p:cNvCxnSpPr>
          <p:nvPr/>
        </p:nvCxnSpPr>
        <p:spPr>
          <a:xfrm>
            <a:off x="2615692" y="1071880"/>
            <a:ext cx="0" cy="47752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4A20AC-2FAD-4ABD-9E72-9639AF0866C1}"/>
              </a:ext>
            </a:extLst>
          </p:cNvPr>
          <p:cNvCxnSpPr>
            <a:cxnSpLocks/>
          </p:cNvCxnSpPr>
          <p:nvPr/>
        </p:nvCxnSpPr>
        <p:spPr>
          <a:xfrm flipH="1">
            <a:off x="2548636" y="1535483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97651-D174-466A-8970-398055375608}"/>
              </a:ext>
            </a:extLst>
          </p:cNvPr>
          <p:cNvCxnSpPr/>
          <p:nvPr/>
        </p:nvCxnSpPr>
        <p:spPr>
          <a:xfrm flipH="1">
            <a:off x="2548731" y="1084644"/>
            <a:ext cx="6705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A8FF963-2528-4E56-B54F-610457098BCF}"/>
              </a:ext>
            </a:extLst>
          </p:cNvPr>
          <p:cNvSpPr txBox="1"/>
          <p:nvPr/>
        </p:nvSpPr>
        <p:spPr>
          <a:xfrm>
            <a:off x="2682654" y="1119624"/>
            <a:ext cx="4117537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End 2 End or Integration Testing folder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32A603-6BAB-48C5-B926-5A4A1E85ECBC}"/>
              </a:ext>
            </a:extLst>
          </p:cNvPr>
          <p:cNvSpPr txBox="1"/>
          <p:nvPr/>
        </p:nvSpPr>
        <p:spPr>
          <a:xfrm>
            <a:off x="2682654" y="1558806"/>
            <a:ext cx="4911946" cy="646331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 make sure at a high-level overview that our applications function correctly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4867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402639-958E-45F4-84F4-44D932D1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03DA0A-245D-46CB-92FD-810EFB937963}"/>
              </a:ext>
            </a:extLst>
          </p:cNvPr>
          <p:cNvSpPr txBox="1"/>
          <p:nvPr/>
        </p:nvSpPr>
        <p:spPr>
          <a:xfrm>
            <a:off x="2682654" y="1203206"/>
            <a:ext cx="2877711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Where the magic happens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8096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402639-958E-45F4-84F4-44D932D1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818312FB-DD04-4C6A-AB63-79C3E2BDF9D7}"/>
              </a:ext>
            </a:extLst>
          </p:cNvPr>
          <p:cNvSpPr/>
          <p:nvPr/>
        </p:nvSpPr>
        <p:spPr>
          <a:xfrm>
            <a:off x="2178050" y="1453881"/>
            <a:ext cx="36372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52E174-1F7C-4DB5-8777-27D3DC9C8077}"/>
              </a:ext>
            </a:extLst>
          </p:cNvPr>
          <p:cNvSpPr txBox="1"/>
          <p:nvPr/>
        </p:nvSpPr>
        <p:spPr>
          <a:xfrm>
            <a:off x="2541779" y="1358728"/>
            <a:ext cx="5427471" cy="3693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Contains component files with your application logic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8901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402639-958E-45F4-84F4-44D932D1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818312FB-DD04-4C6A-AB63-79C3E2BDF9D7}"/>
              </a:ext>
            </a:extLst>
          </p:cNvPr>
          <p:cNvSpPr/>
          <p:nvPr/>
        </p:nvSpPr>
        <p:spPr>
          <a:xfrm>
            <a:off x="2178050" y="1592379"/>
            <a:ext cx="36372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52E174-1F7C-4DB5-8777-27D3DC9C8077}"/>
              </a:ext>
            </a:extLst>
          </p:cNvPr>
          <p:cNvSpPr txBox="1"/>
          <p:nvPr/>
        </p:nvSpPr>
        <p:spPr>
          <a:xfrm>
            <a:off x="2541779" y="1358728"/>
            <a:ext cx="6894321" cy="646331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Contains image files and other asset files to be copied as-is when you build your application.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3092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402639-958E-45F4-84F4-44D932D1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818312FB-DD04-4C6A-AB63-79C3E2BDF9D7}"/>
              </a:ext>
            </a:extLst>
          </p:cNvPr>
          <p:cNvSpPr/>
          <p:nvPr/>
        </p:nvSpPr>
        <p:spPr>
          <a:xfrm>
            <a:off x="2178050" y="1719991"/>
            <a:ext cx="36372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52E174-1F7C-4DB5-8777-27D3DC9C8077}"/>
              </a:ext>
            </a:extLst>
          </p:cNvPr>
          <p:cNvSpPr txBox="1"/>
          <p:nvPr/>
        </p:nvSpPr>
        <p:spPr>
          <a:xfrm>
            <a:off x="2541779" y="1486340"/>
            <a:ext cx="5897371" cy="646331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Contains build configuration options for particular target environments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920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402639-958E-45F4-84F4-44D932D1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0" y="316117"/>
            <a:ext cx="9072166" cy="5384389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818312FB-DD04-4C6A-AB63-79C3E2BDF9D7}"/>
              </a:ext>
            </a:extLst>
          </p:cNvPr>
          <p:cNvSpPr/>
          <p:nvPr/>
        </p:nvSpPr>
        <p:spPr>
          <a:xfrm>
            <a:off x="2178050" y="1840780"/>
            <a:ext cx="36372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52E174-1F7C-4DB5-8777-27D3DC9C8077}"/>
              </a:ext>
            </a:extLst>
          </p:cNvPr>
          <p:cNvSpPr txBox="1"/>
          <p:nvPr/>
        </p:nvSpPr>
        <p:spPr>
          <a:xfrm>
            <a:off x="2541779" y="1607127"/>
            <a:ext cx="7211822" cy="646331"/>
          </a:xfrm>
          <a:prstGeom prst="rect">
            <a:avLst/>
          </a:prstGeom>
          <a:solidFill>
            <a:schemeClr val="accent1"/>
          </a:solidFill>
          <a:effectLst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Configures sharing of target browsers and Node.js versions among various front-end tools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3981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Debug Tools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5647515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FC5429-BD57-4C53-8ACA-71140CCA58F2}"/>
              </a:ext>
            </a:extLst>
          </p:cNvPr>
          <p:cNvSpPr/>
          <p:nvPr/>
        </p:nvSpPr>
        <p:spPr>
          <a:xfrm>
            <a:off x="-101600" y="-82550"/>
            <a:ext cx="10941050" cy="2165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7D866-D2AA-44B5-9401-BE22FB2E7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13" y="-1"/>
            <a:ext cx="8177209" cy="60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2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15B9C9-280C-4477-81E9-60A7BFEFA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9A2B15-2B36-4A72-8E74-88C18588E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Client Side Web Development Framework by</a:t>
            </a:r>
          </a:p>
          <a:p>
            <a:pPr lvl="1"/>
            <a:r>
              <a:rPr lang="nl-BE" sz="2000" dirty="0"/>
              <a:t>Leverages HTML and CSS to create rich data-enable web applications</a:t>
            </a:r>
          </a:p>
          <a:p>
            <a:pPr lvl="1"/>
            <a:endParaRPr lang="nl-BE" dirty="0"/>
          </a:p>
          <a:p>
            <a:r>
              <a:rPr lang="nl-BE" dirty="0"/>
              <a:t>Open Source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r>
              <a:rPr lang="nl-BE" b="1" dirty="0"/>
              <a:t>Web</a:t>
            </a:r>
            <a:r>
              <a:rPr lang="nl-BE" dirty="0"/>
              <a:t>: </a:t>
            </a:r>
            <a:r>
              <a:rPr lang="nl-BE" dirty="0">
                <a:hlinkClick r:id="rId2"/>
              </a:rPr>
              <a:t>http://angular.io</a:t>
            </a:r>
            <a:endParaRPr lang="nl-BE" dirty="0"/>
          </a:p>
          <a:p>
            <a:r>
              <a:rPr lang="nl-BE" b="1" dirty="0"/>
              <a:t>GitHub</a:t>
            </a:r>
            <a:r>
              <a:rPr lang="nl-BE" dirty="0"/>
              <a:t>: </a:t>
            </a:r>
            <a:r>
              <a:rPr lang="nl-BE" dirty="0">
                <a:hlinkClick r:id="rId3"/>
              </a:rPr>
              <a:t>https://github.com/angular/angular</a:t>
            </a:r>
            <a:endParaRPr lang="nl-BE" dirty="0"/>
          </a:p>
          <a:p>
            <a:endParaRPr lang="en-BE" dirty="0"/>
          </a:p>
        </p:txBody>
      </p:sp>
      <p:pic>
        <p:nvPicPr>
          <p:cNvPr id="6" name="Picture 2" descr="Afbeeldingsresultaat voor google logo png">
            <a:extLst>
              <a:ext uri="{FF2B5EF4-FFF2-40B4-BE49-F238E27FC236}">
                <a16:creationId xmlns:a16="http://schemas.microsoft.com/office/drawing/2014/main" id="{50ABCBEB-3A6B-4272-81B3-C73C3346A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44" y="1060906"/>
            <a:ext cx="1276359" cy="43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8773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FC5429-BD57-4C53-8ACA-71140CCA58F2}"/>
              </a:ext>
            </a:extLst>
          </p:cNvPr>
          <p:cNvSpPr/>
          <p:nvPr/>
        </p:nvSpPr>
        <p:spPr>
          <a:xfrm>
            <a:off x="-101600" y="-82550"/>
            <a:ext cx="10941050" cy="2165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885956-F863-4AAD-96D8-594E61694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13" y="-2"/>
            <a:ext cx="7887155" cy="60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32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EE9A65-E2F7-436D-A1F1-3A25ED07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198" y="431235"/>
            <a:ext cx="8684242" cy="5154154"/>
          </a:xfrm>
          <a:prstGeom prst="rect">
            <a:avLst/>
          </a:prstGeom>
        </p:spPr>
      </p:pic>
      <p:sp>
        <p:nvSpPr>
          <p:cNvPr id="3" name="Arrow: Left 2">
            <a:extLst>
              <a:ext uri="{FF2B5EF4-FFF2-40B4-BE49-F238E27FC236}">
                <a16:creationId xmlns:a16="http://schemas.microsoft.com/office/drawing/2014/main" id="{9D8C3CA1-DB99-4F8C-8975-C0AC5E8C6F9F}"/>
              </a:ext>
            </a:extLst>
          </p:cNvPr>
          <p:cNvSpPr/>
          <p:nvPr/>
        </p:nvSpPr>
        <p:spPr>
          <a:xfrm rot="2379749">
            <a:off x="2819400" y="2404257"/>
            <a:ext cx="363728" cy="179027"/>
          </a:xfrm>
          <a:prstGeom prst="leftArrow">
            <a:avLst>
              <a:gd name="adj1" fmla="val 25713"/>
              <a:gd name="adj2" fmla="val 71252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039473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How Angular works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4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817383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3ADDA-5CD6-4F53-9E0C-98AE48EA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Angular application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20D5F-35D5-46D0-87DA-FF67388B5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ngModule</a:t>
            </a:r>
          </a:p>
          <a:p>
            <a:pPr lvl="1"/>
            <a:r>
              <a:rPr lang="nl-BE" sz="2000" dirty="0"/>
              <a:t>Module system to organize the code</a:t>
            </a:r>
          </a:p>
          <a:p>
            <a:pPr lvl="1"/>
            <a:r>
              <a:rPr lang="nl-BE" sz="2000" dirty="0"/>
              <a:t>Bootstraps the angular application</a:t>
            </a:r>
          </a:p>
          <a:p>
            <a:pPr lvl="1"/>
            <a:r>
              <a:rPr lang="nl-BE" sz="2000" dirty="0"/>
              <a:t>AppComponent</a:t>
            </a:r>
          </a:p>
          <a:p>
            <a:pPr marL="457200" lvl="1" indent="0">
              <a:buNone/>
            </a:pPr>
            <a:endParaRPr lang="nl-BE" sz="2000" dirty="0"/>
          </a:p>
          <a:p>
            <a:pPr lvl="1"/>
            <a:endParaRPr lang="nl-BE" dirty="0"/>
          </a:p>
          <a:p>
            <a:pPr lvl="1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2225937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D406AD-8AD6-4B21-AD56-A4ED57F54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Angular application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EFE33D-4540-4398-B08A-2828E5070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 Angular application is a tree of </a:t>
            </a:r>
            <a:r>
              <a:rPr lang="nl-BE" b="1" u="sng" dirty="0"/>
              <a:t>Components</a:t>
            </a:r>
          </a:p>
          <a:p>
            <a:pPr lvl="1"/>
            <a:r>
              <a:rPr lang="nl-BE" dirty="0"/>
              <a:t>the top level component is the application</a:t>
            </a:r>
          </a:p>
          <a:p>
            <a:pPr lvl="1"/>
            <a:r>
              <a:rPr lang="nl-BE" dirty="0"/>
              <a:t>will be rendered by the browser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F3B062-3687-42EE-AF41-3EFF0FD4C0E8}"/>
              </a:ext>
            </a:extLst>
          </p:cNvPr>
          <p:cNvSpPr/>
          <p:nvPr/>
        </p:nvSpPr>
        <p:spPr>
          <a:xfrm>
            <a:off x="6257581" y="2425126"/>
            <a:ext cx="1564395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BeOne</a:t>
            </a:r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7955A4-2E59-4A5C-8CF2-D56974212A2A}"/>
              </a:ext>
            </a:extLst>
          </p:cNvPr>
          <p:cNvSpPr/>
          <p:nvPr/>
        </p:nvSpPr>
        <p:spPr>
          <a:xfrm>
            <a:off x="4140506" y="3438065"/>
            <a:ext cx="1564395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Navigation</a:t>
            </a:r>
            <a:endParaRPr lang="en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43D5F0-3D47-4A7B-A38E-B2A26B0D5750}"/>
              </a:ext>
            </a:extLst>
          </p:cNvPr>
          <p:cNvSpPr/>
          <p:nvPr/>
        </p:nvSpPr>
        <p:spPr>
          <a:xfrm>
            <a:off x="6256855" y="3438065"/>
            <a:ext cx="1564395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Customers</a:t>
            </a:r>
            <a:endParaRPr lang="en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72EDC0-FF18-4FEE-B199-58752A6F2DEC}"/>
              </a:ext>
            </a:extLst>
          </p:cNvPr>
          <p:cNvSpPr/>
          <p:nvPr/>
        </p:nvSpPr>
        <p:spPr>
          <a:xfrm>
            <a:off x="8418403" y="3436323"/>
            <a:ext cx="1564395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Login</a:t>
            </a:r>
            <a:endParaRPr lang="en-B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2B10FE-2677-491D-AD13-DB607D18F705}"/>
              </a:ext>
            </a:extLst>
          </p:cNvPr>
          <p:cNvSpPr/>
          <p:nvPr/>
        </p:nvSpPr>
        <p:spPr>
          <a:xfrm>
            <a:off x="6052679" y="4478025"/>
            <a:ext cx="1972746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Customer row</a:t>
            </a:r>
            <a:endParaRPr lang="en-B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CC0AAC5-C5D4-46C6-B847-42CA5F241899}"/>
              </a:ext>
            </a:extLst>
          </p:cNvPr>
          <p:cNvSpPr/>
          <p:nvPr/>
        </p:nvSpPr>
        <p:spPr>
          <a:xfrm>
            <a:off x="3589086" y="4469028"/>
            <a:ext cx="1972746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Customer row</a:t>
            </a:r>
            <a:endParaRPr lang="en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FCF068-C816-4C00-9AF2-C7B14AFAAC40}"/>
              </a:ext>
            </a:extLst>
          </p:cNvPr>
          <p:cNvSpPr/>
          <p:nvPr/>
        </p:nvSpPr>
        <p:spPr>
          <a:xfrm>
            <a:off x="8516273" y="4469028"/>
            <a:ext cx="1972746" cy="58318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Customer row</a:t>
            </a:r>
            <a:endParaRPr lang="en-BE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C0C38D-C6F0-4B49-AF59-5097A4CD85C8}"/>
              </a:ext>
            </a:extLst>
          </p:cNvPr>
          <p:cNvCxnSpPr>
            <a:endCxn id="8" idx="0"/>
          </p:cNvCxnSpPr>
          <p:nvPr/>
        </p:nvCxnSpPr>
        <p:spPr>
          <a:xfrm flipH="1">
            <a:off x="4922704" y="3008312"/>
            <a:ext cx="1522163" cy="429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1E252C-869F-41A7-B5DF-7C4628828858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flipH="1">
            <a:off x="7039053" y="3008312"/>
            <a:ext cx="726" cy="429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437F3CF-CD34-4F8D-8832-DA072C42A824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7623672" y="3008312"/>
            <a:ext cx="1576929" cy="428011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3F19ED-A2A2-4B1E-8DEC-03FBA40CF077}"/>
              </a:ext>
            </a:extLst>
          </p:cNvPr>
          <p:cNvCxnSpPr>
            <a:cxnSpLocks/>
          </p:cNvCxnSpPr>
          <p:nvPr/>
        </p:nvCxnSpPr>
        <p:spPr>
          <a:xfrm flipH="1">
            <a:off x="7036128" y="4033860"/>
            <a:ext cx="726" cy="429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7470EC3-B9FF-45D1-9040-F5386665FFB3}"/>
              </a:ext>
            </a:extLst>
          </p:cNvPr>
          <p:cNvCxnSpPr/>
          <p:nvPr/>
        </p:nvCxnSpPr>
        <p:spPr>
          <a:xfrm flipH="1">
            <a:off x="4927294" y="4019653"/>
            <a:ext cx="1522163" cy="42975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F946C9-7C2C-49EB-A155-F8382EE6BD44}"/>
              </a:ext>
            </a:extLst>
          </p:cNvPr>
          <p:cNvCxnSpPr>
            <a:cxnSpLocks/>
          </p:cNvCxnSpPr>
          <p:nvPr/>
        </p:nvCxnSpPr>
        <p:spPr>
          <a:xfrm>
            <a:off x="7578204" y="4006547"/>
            <a:ext cx="1576929" cy="428011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2634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3ADDA-5CD6-4F53-9E0C-98AE48EA6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Angular application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20D5F-35D5-46D0-87DA-FF67388B5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UI is rendered by defining a template</a:t>
            </a:r>
          </a:p>
          <a:p>
            <a:pPr lvl="1"/>
            <a:r>
              <a:rPr lang="nl-BE" sz="2000" dirty="0"/>
              <a:t>HTML</a:t>
            </a:r>
          </a:p>
          <a:p>
            <a:pPr lvl="1"/>
            <a:r>
              <a:rPr lang="nl-BE" sz="2000" dirty="0"/>
              <a:t>CSS</a:t>
            </a:r>
          </a:p>
          <a:p>
            <a:pPr lvl="1"/>
            <a:r>
              <a:rPr lang="nl-BE" sz="2000" dirty="0"/>
              <a:t>Events</a:t>
            </a:r>
          </a:p>
          <a:p>
            <a:pPr marL="457200" lvl="1" indent="0">
              <a:buNone/>
            </a:pPr>
            <a:endParaRPr lang="nl-BE" sz="2000" dirty="0"/>
          </a:p>
          <a:p>
            <a:pPr lvl="1"/>
            <a:endParaRPr lang="nl-BE" dirty="0"/>
          </a:p>
          <a:p>
            <a:r>
              <a:rPr lang="nl-BE" dirty="0"/>
              <a:t>Combination of custom templates and built-in templates</a:t>
            </a:r>
          </a:p>
          <a:p>
            <a:pPr lvl="1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174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24514-9924-4CEF-8507-4038AA97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Angular application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246693-554D-4F19-A998-B1AD7FABCF63}"/>
              </a:ext>
            </a:extLst>
          </p:cNvPr>
          <p:cNvSpPr/>
          <p:nvPr/>
        </p:nvSpPr>
        <p:spPr>
          <a:xfrm>
            <a:off x="305009" y="146304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C57219-BDC0-480A-B8A9-1ACD113BEF2B}"/>
              </a:ext>
            </a:extLst>
          </p:cNvPr>
          <p:cNvSpPr/>
          <p:nvPr/>
        </p:nvSpPr>
        <p:spPr>
          <a:xfrm>
            <a:off x="305009" y="320040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Dependency Injection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7E83A2-9959-450B-AB52-05043A75FF65}"/>
              </a:ext>
            </a:extLst>
          </p:cNvPr>
          <p:cNvSpPr/>
          <p:nvPr/>
        </p:nvSpPr>
        <p:spPr>
          <a:xfrm>
            <a:off x="2865329" y="146304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Components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82519-61FD-487C-B6C0-49748C4CDC14}"/>
              </a:ext>
            </a:extLst>
          </p:cNvPr>
          <p:cNvSpPr/>
          <p:nvPr/>
        </p:nvSpPr>
        <p:spPr>
          <a:xfrm>
            <a:off x="2865329" y="320040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0EEB90-2A36-4521-8335-39A20133EE6C}"/>
              </a:ext>
            </a:extLst>
          </p:cNvPr>
          <p:cNvSpPr/>
          <p:nvPr/>
        </p:nvSpPr>
        <p:spPr>
          <a:xfrm>
            <a:off x="5425649" y="146304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Templates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F99FFA-D21E-4762-9830-FA155532BD57}"/>
              </a:ext>
            </a:extLst>
          </p:cNvPr>
          <p:cNvSpPr/>
          <p:nvPr/>
        </p:nvSpPr>
        <p:spPr>
          <a:xfrm>
            <a:off x="5425649" y="320040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Metadata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FFFDA0-EE73-4FE0-8CA5-4F1A53A6D692}"/>
              </a:ext>
            </a:extLst>
          </p:cNvPr>
          <p:cNvSpPr/>
          <p:nvPr/>
        </p:nvSpPr>
        <p:spPr>
          <a:xfrm>
            <a:off x="7985969" y="146304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Binding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71A9B1-D0B4-48F9-8D9B-472CF7292600}"/>
              </a:ext>
            </a:extLst>
          </p:cNvPr>
          <p:cNvSpPr/>
          <p:nvPr/>
        </p:nvSpPr>
        <p:spPr>
          <a:xfrm>
            <a:off x="7985969" y="3200400"/>
            <a:ext cx="2407920" cy="148336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Directives</a:t>
            </a:r>
          </a:p>
        </p:txBody>
      </p:sp>
    </p:spTree>
    <p:extLst>
      <p:ext uri="{BB962C8B-B14F-4D97-AF65-F5344CB8AC3E}">
        <p14:creationId xmlns:p14="http://schemas.microsoft.com/office/powerpoint/2010/main" val="33204984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Dependency Injection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5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341002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9778A1-A309-41BA-B869-E758FF3C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is a dependency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4AB9B-4E36-4861-ACB1-7821517AC198}"/>
              </a:ext>
            </a:extLst>
          </p:cNvPr>
          <p:cNvSpPr/>
          <p:nvPr/>
        </p:nvSpPr>
        <p:spPr>
          <a:xfrm>
            <a:off x="2277264" y="2376387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A</a:t>
            </a:r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8E7584-23F7-4D52-B9FD-C45B60F7C533}"/>
              </a:ext>
            </a:extLst>
          </p:cNvPr>
          <p:cNvSpPr/>
          <p:nvPr/>
        </p:nvSpPr>
        <p:spPr>
          <a:xfrm>
            <a:off x="6791993" y="2376386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B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5180253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9778A1-A309-41BA-B869-E758FF3C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is a dependency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4AB9B-4E36-4861-ACB1-7821517AC198}"/>
              </a:ext>
            </a:extLst>
          </p:cNvPr>
          <p:cNvSpPr/>
          <p:nvPr/>
        </p:nvSpPr>
        <p:spPr>
          <a:xfrm>
            <a:off x="2277264" y="2376387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A</a:t>
            </a:r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8E7584-23F7-4D52-B9FD-C45B60F7C533}"/>
              </a:ext>
            </a:extLst>
          </p:cNvPr>
          <p:cNvSpPr/>
          <p:nvPr/>
        </p:nvSpPr>
        <p:spPr>
          <a:xfrm>
            <a:off x="6791993" y="2376386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B</a:t>
            </a:r>
            <a:endParaRPr lang="en-B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1EFFE-7810-411C-B620-D084809E2EF6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541116" y="3008312"/>
            <a:ext cx="3250877" cy="1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5D4E89-B62D-4FEB-A211-64BBFE7ACC20}"/>
              </a:ext>
            </a:extLst>
          </p:cNvPr>
          <p:cNvSpPr txBox="1"/>
          <p:nvPr/>
        </p:nvSpPr>
        <p:spPr>
          <a:xfrm>
            <a:off x="3911242" y="3087577"/>
            <a:ext cx="2510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/>
              <a:t>Requires module B to run</a:t>
            </a:r>
            <a:endParaRPr lang="en-BE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D0F94-8747-4B8C-AC7A-6FEAFB4615FC}"/>
              </a:ext>
            </a:extLst>
          </p:cNvPr>
          <p:cNvSpPr/>
          <p:nvPr/>
        </p:nvSpPr>
        <p:spPr>
          <a:xfrm>
            <a:off x="3839909" y="2654370"/>
            <a:ext cx="26532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B }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49096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gularjs logo png">
            <a:extLst>
              <a:ext uri="{FF2B5EF4-FFF2-40B4-BE49-F238E27FC236}">
                <a16:creationId xmlns:a16="http://schemas.microsoft.com/office/drawing/2014/main" id="{0E6DE900-64F7-46DC-ACC6-BE1A9C731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89" y="2357891"/>
            <a:ext cx="3501871" cy="93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ngular io logo png">
            <a:extLst>
              <a:ext uri="{FF2B5EF4-FFF2-40B4-BE49-F238E27FC236}">
                <a16:creationId xmlns:a16="http://schemas.microsoft.com/office/drawing/2014/main" id="{C4D1720C-B41A-4848-9FD7-A851A63E9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722" y="2221132"/>
            <a:ext cx="1139913" cy="113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8AF738-59FE-4AE3-9CF6-864964B9C619}"/>
              </a:ext>
            </a:extLst>
          </p:cNvPr>
          <p:cNvSpPr txBox="1"/>
          <p:nvPr/>
        </p:nvSpPr>
        <p:spPr>
          <a:xfrm>
            <a:off x="5136570" y="2638980"/>
            <a:ext cx="41549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vs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0638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9778A1-A309-41BA-B869-E758FF3C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is a dependency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4AB9B-4E36-4861-ACB1-7821517AC198}"/>
              </a:ext>
            </a:extLst>
          </p:cNvPr>
          <p:cNvSpPr/>
          <p:nvPr/>
        </p:nvSpPr>
        <p:spPr>
          <a:xfrm>
            <a:off x="2277264" y="2376387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A</a:t>
            </a:r>
            <a:endParaRPr lang="en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8E7584-23F7-4D52-B9FD-C45B60F7C533}"/>
              </a:ext>
            </a:extLst>
          </p:cNvPr>
          <p:cNvSpPr/>
          <p:nvPr/>
        </p:nvSpPr>
        <p:spPr>
          <a:xfrm>
            <a:off x="6791993" y="2376386"/>
            <a:ext cx="1263852" cy="1263852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Module B</a:t>
            </a:r>
            <a:endParaRPr lang="en-B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D1EFFE-7810-411C-B620-D084809E2EF6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541116" y="3008312"/>
            <a:ext cx="3250877" cy="1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5D4E89-B62D-4FEB-A211-64BBFE7ACC20}"/>
              </a:ext>
            </a:extLst>
          </p:cNvPr>
          <p:cNvSpPr txBox="1"/>
          <p:nvPr/>
        </p:nvSpPr>
        <p:spPr>
          <a:xfrm>
            <a:off x="4499544" y="3087577"/>
            <a:ext cx="13340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/>
              <a:t>Dependency</a:t>
            </a:r>
            <a:endParaRPr lang="en-BE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B149E6-86E7-463C-AFB4-4933974FB813}"/>
              </a:ext>
            </a:extLst>
          </p:cNvPr>
          <p:cNvSpPr/>
          <p:nvPr/>
        </p:nvSpPr>
        <p:spPr>
          <a:xfrm>
            <a:off x="3839909" y="2654370"/>
            <a:ext cx="26532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B }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534700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0ED11-2A6C-45EC-A8E6-88F08D108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710" y="2306386"/>
            <a:ext cx="3670303" cy="1281324"/>
          </a:xfrm>
        </p:spPr>
        <p:txBody>
          <a:bodyPr/>
          <a:lstStyle/>
          <a:p>
            <a:pPr marL="0" indent="0" algn="r">
              <a:buNone/>
            </a:pPr>
            <a:r>
              <a:rPr lang="nl-BE" sz="4000" b="1" dirty="0"/>
              <a:t>Being </a:t>
            </a:r>
          </a:p>
          <a:p>
            <a:pPr marL="0" indent="0" algn="r">
              <a:buNone/>
            </a:pPr>
            <a:r>
              <a:rPr lang="nl-BE" sz="4000" b="1" dirty="0"/>
              <a:t>Dependent?</a:t>
            </a:r>
            <a:endParaRPr lang="en-BE" sz="4000" b="1" dirty="0"/>
          </a:p>
        </p:txBody>
      </p:sp>
    </p:spTree>
    <p:extLst>
      <p:ext uri="{BB962C8B-B14F-4D97-AF65-F5344CB8AC3E}">
        <p14:creationId xmlns:p14="http://schemas.microsoft.com/office/powerpoint/2010/main" val="124960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0ED11-2A6C-45EC-A8E6-88F08D108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710" y="2306386"/>
            <a:ext cx="3670303" cy="1281324"/>
          </a:xfrm>
        </p:spPr>
        <p:txBody>
          <a:bodyPr/>
          <a:lstStyle/>
          <a:p>
            <a:pPr marL="0" indent="0" algn="r">
              <a:buNone/>
            </a:pPr>
            <a:r>
              <a:rPr lang="nl-BE" sz="4000" b="1" dirty="0"/>
              <a:t>Being </a:t>
            </a:r>
          </a:p>
          <a:p>
            <a:pPr marL="0" indent="0" algn="r">
              <a:buNone/>
            </a:pPr>
            <a:r>
              <a:rPr lang="nl-BE" sz="4000" b="1" dirty="0"/>
              <a:t>Dependent?</a:t>
            </a:r>
            <a:endParaRPr lang="en-BE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293003-AAAE-4B19-AF92-CC9B84701A6F}"/>
              </a:ext>
            </a:extLst>
          </p:cNvPr>
          <p:cNvSpPr txBox="1"/>
          <p:nvPr/>
        </p:nvSpPr>
        <p:spPr>
          <a:xfrm>
            <a:off x="5345113" y="2343738"/>
            <a:ext cx="3685624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How do you Mock B during testing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471113-3390-4C59-A425-15356FB0202F}"/>
              </a:ext>
            </a:extLst>
          </p:cNvPr>
          <p:cNvSpPr txBox="1"/>
          <p:nvPr/>
        </p:nvSpPr>
        <p:spPr>
          <a:xfrm>
            <a:off x="5345113" y="2818877"/>
            <a:ext cx="424988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Share a single instance across your app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78E24E-7C38-421A-8554-284FCA2DBA33}"/>
              </a:ext>
            </a:extLst>
          </p:cNvPr>
          <p:cNvSpPr txBox="1"/>
          <p:nvPr/>
        </p:nvSpPr>
        <p:spPr>
          <a:xfrm>
            <a:off x="5345113" y="3294016"/>
            <a:ext cx="377026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...</a:t>
            </a:r>
            <a:endParaRPr lang="en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46518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18065-3E05-4973-909B-BFAD6876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Dependency Injection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7B463-4BC1-4CD6-819C-D5DFD813E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Defines how and when objects are created</a:t>
            </a:r>
          </a:p>
          <a:p>
            <a:endParaRPr lang="nl-BE" dirty="0"/>
          </a:p>
          <a:p>
            <a:r>
              <a:rPr lang="nl-BE" dirty="0"/>
              <a:t>Make parts of the application accessible for other parts of the application</a:t>
            </a:r>
          </a:p>
          <a:p>
            <a:endParaRPr lang="nl-BE" dirty="0"/>
          </a:p>
          <a:p>
            <a:r>
              <a:rPr lang="nl-BE" dirty="0"/>
              <a:t>Dependency Injection in angular</a:t>
            </a:r>
          </a:p>
          <a:p>
            <a:pPr lvl="1"/>
            <a:r>
              <a:rPr lang="nl-BE" dirty="0"/>
              <a:t>Built-in</a:t>
            </a:r>
          </a:p>
          <a:p>
            <a:pPr lvl="1"/>
            <a:r>
              <a:rPr lang="nl-BE" dirty="0"/>
              <a:t>Client component is not responsible for creating dependencies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3177108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3D7FE-0A8E-44EC-AF15-8A05004E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Example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9A65C-E2CD-47DF-A736-1984BD682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Calculate price of a product after sales tax</a:t>
            </a:r>
          </a:p>
          <a:p>
            <a:pPr marL="1168200" lvl="2" indent="-457200">
              <a:buFont typeface="+mj-lt"/>
              <a:buAutoNum type="arabicPeriod"/>
            </a:pPr>
            <a:r>
              <a:rPr lang="nl-BE" sz="2000" dirty="0"/>
              <a:t>Create a service</a:t>
            </a:r>
          </a:p>
          <a:p>
            <a:pPr marL="1168200" lvl="2" indent="-457200">
              <a:buFont typeface="+mj-lt"/>
              <a:buAutoNum type="arabicPeriod"/>
            </a:pPr>
            <a:r>
              <a:rPr lang="nl-BE" sz="2000" dirty="0"/>
              <a:t>Use the service</a:t>
            </a:r>
          </a:p>
          <a:p>
            <a:pPr marL="768150" lvl="1" indent="-457200">
              <a:buFont typeface="+mj-lt"/>
              <a:buAutoNum type="arabicPeriod"/>
            </a:pPr>
            <a:endParaRPr lang="nl-BE" dirty="0"/>
          </a:p>
          <a:p>
            <a:r>
              <a:rPr lang="nl-BE" dirty="0"/>
              <a:t>Service calculates tax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805681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A02DC-EA07-43C8-856E-3BFFE788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TaxService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599A8C-9125-4A5F-AC68-DE38E7218345}"/>
              </a:ext>
            </a:extLst>
          </p:cNvPr>
          <p:cNvSpPr/>
          <p:nvPr/>
        </p:nvSpPr>
        <p:spPr>
          <a:xfrm>
            <a:off x="559736" y="1626782"/>
            <a:ext cx="9569166" cy="255454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</a:p>
          <a:p>
            <a:pPr lvl="1"/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calcTotalPrice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(price: number){</a:t>
            </a:r>
          </a:p>
          <a:p>
            <a:pPr lvl="2"/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tax = </a:t>
            </a:r>
            <a:r>
              <a:rPr lang="en-US" sz="2000" dirty="0">
                <a:solidFill>
                  <a:srgbClr val="09885A"/>
                </a:solidFill>
                <a:latin typeface="Consolas" panose="020B0609020204030204" pitchFamily="49" charset="0"/>
              </a:rPr>
              <a:t>1.21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price * tax;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3150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A14A4-FDB1-45D2-94A9-A38A541B9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2. Use TaxService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573CE-0FF3-4D58-BBA1-7D2DF0B3A614}"/>
              </a:ext>
            </a:extLst>
          </p:cNvPr>
          <p:cNvSpPr/>
          <p:nvPr/>
        </p:nvSpPr>
        <p:spPr>
          <a:xfrm>
            <a:off x="448465" y="1155131"/>
            <a:ext cx="10022248" cy="424731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{ TaxService }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'./tax.service'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Product{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service: TaxService;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price: number;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(price: number){</a:t>
            </a:r>
          </a:p>
          <a:p>
            <a:pPr lvl="2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.service 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TaxService();</a:t>
            </a:r>
          </a:p>
          <a:p>
            <a:pPr lvl="2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.price = price;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TotalPrice(){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.service.calcTotalPrice(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.price);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B657572E-595C-4746-82CA-8F0837F3508C}"/>
              </a:ext>
            </a:extLst>
          </p:cNvPr>
          <p:cNvSpPr/>
          <p:nvPr/>
        </p:nvSpPr>
        <p:spPr>
          <a:xfrm>
            <a:off x="5701896" y="3211810"/>
            <a:ext cx="931872" cy="133957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EAEB4D-0622-4321-8626-5862EC660842}"/>
              </a:ext>
            </a:extLst>
          </p:cNvPr>
          <p:cNvSpPr/>
          <p:nvPr/>
        </p:nvSpPr>
        <p:spPr>
          <a:xfrm>
            <a:off x="6418274" y="3083678"/>
            <a:ext cx="1601656" cy="39022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Dependency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921F74-CA58-47AC-9BA2-D25440F7E275}"/>
              </a:ext>
            </a:extLst>
          </p:cNvPr>
          <p:cNvSpPr/>
          <p:nvPr/>
        </p:nvSpPr>
        <p:spPr>
          <a:xfrm>
            <a:off x="6418274" y="3550585"/>
            <a:ext cx="1601656" cy="39022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Hard coded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1907046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3FB767-141B-409D-AF78-35D5D1F7052B}"/>
              </a:ext>
            </a:extLst>
          </p:cNvPr>
          <p:cNvSpPr txBox="1"/>
          <p:nvPr/>
        </p:nvSpPr>
        <p:spPr>
          <a:xfrm>
            <a:off x="1599409" y="2531258"/>
            <a:ext cx="74914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2800" dirty="0"/>
              <a:t>We want to make a service available without relying on a specific implementation 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42927233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3FB767-141B-409D-AF78-35D5D1F7052B}"/>
              </a:ext>
            </a:extLst>
          </p:cNvPr>
          <p:cNvSpPr txBox="1"/>
          <p:nvPr/>
        </p:nvSpPr>
        <p:spPr>
          <a:xfrm>
            <a:off x="1599409" y="2531258"/>
            <a:ext cx="74914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2800" u="sng" dirty="0"/>
              <a:t>We want to make a service available </a:t>
            </a:r>
            <a:r>
              <a:rPr lang="nl-BE" sz="2800" dirty="0"/>
              <a:t>without relying on a specific implementation </a:t>
            </a:r>
            <a:endParaRPr lang="en-BE" sz="2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934F17-8D84-4525-9231-D4BFD974BFCA}"/>
              </a:ext>
            </a:extLst>
          </p:cNvPr>
          <p:cNvSpPr/>
          <p:nvPr/>
        </p:nvSpPr>
        <p:spPr>
          <a:xfrm>
            <a:off x="5345113" y="1811326"/>
            <a:ext cx="4309912" cy="4193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describe what your service needs to do</a:t>
            </a:r>
            <a:endParaRPr lang="en-BE" dirty="0"/>
          </a:p>
        </p:txBody>
      </p:sp>
      <p:sp>
        <p:nvSpPr>
          <p:cNvPr id="3" name="Arrow: Bent-Up 2">
            <a:extLst>
              <a:ext uri="{FF2B5EF4-FFF2-40B4-BE49-F238E27FC236}">
                <a16:creationId xmlns:a16="http://schemas.microsoft.com/office/drawing/2014/main" id="{22D2A4EA-7F63-4A44-8E87-C1E64DE8F135}"/>
              </a:ext>
            </a:extLst>
          </p:cNvPr>
          <p:cNvSpPr/>
          <p:nvPr/>
        </p:nvSpPr>
        <p:spPr>
          <a:xfrm rot="5400000" flipH="1">
            <a:off x="4689940" y="2045752"/>
            <a:ext cx="631926" cy="477585"/>
          </a:xfrm>
          <a:prstGeom prst="bentUpArrow">
            <a:avLst>
              <a:gd name="adj1" fmla="val 6707"/>
              <a:gd name="adj2" fmla="val 15244"/>
              <a:gd name="adj3" fmla="val 28659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289076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3FB767-141B-409D-AF78-35D5D1F7052B}"/>
              </a:ext>
            </a:extLst>
          </p:cNvPr>
          <p:cNvSpPr txBox="1"/>
          <p:nvPr/>
        </p:nvSpPr>
        <p:spPr>
          <a:xfrm>
            <a:off x="1599409" y="2531258"/>
            <a:ext cx="74914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2800" dirty="0"/>
              <a:t>We want to make a service available without relying on a </a:t>
            </a:r>
            <a:r>
              <a:rPr lang="nl-BE" sz="2800" u="sng" dirty="0"/>
              <a:t>specific implementation </a:t>
            </a:r>
            <a:endParaRPr lang="en-BE" sz="2800" u="sng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7A8DF8-4101-4D48-ADEE-83756B2D74C3}"/>
              </a:ext>
            </a:extLst>
          </p:cNvPr>
          <p:cNvSpPr/>
          <p:nvPr/>
        </p:nvSpPr>
        <p:spPr>
          <a:xfrm>
            <a:off x="5479069" y="3770961"/>
            <a:ext cx="5115158" cy="4193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Configure angular to provide the functionality</a:t>
            </a:r>
            <a:endParaRPr lang="en-BE" dirty="0"/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4C016490-5561-4B38-8A08-F5DDD2E9B3BF}"/>
              </a:ext>
            </a:extLst>
          </p:cNvPr>
          <p:cNvSpPr/>
          <p:nvPr/>
        </p:nvSpPr>
        <p:spPr>
          <a:xfrm rot="5400000">
            <a:off x="4921062" y="3532169"/>
            <a:ext cx="577015" cy="477585"/>
          </a:xfrm>
          <a:prstGeom prst="bentUpArrow">
            <a:avLst>
              <a:gd name="adj1" fmla="val 6707"/>
              <a:gd name="adj2" fmla="val 15244"/>
              <a:gd name="adj3" fmla="val 28659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1419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gularjs logo png">
            <a:extLst>
              <a:ext uri="{FF2B5EF4-FFF2-40B4-BE49-F238E27FC236}">
                <a16:creationId xmlns:a16="http://schemas.microsoft.com/office/drawing/2014/main" id="{0E6DE900-64F7-46DC-ACC6-BE1A9C731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89" y="2357891"/>
            <a:ext cx="3501871" cy="93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ngular io logo png">
            <a:extLst>
              <a:ext uri="{FF2B5EF4-FFF2-40B4-BE49-F238E27FC236}">
                <a16:creationId xmlns:a16="http://schemas.microsoft.com/office/drawing/2014/main" id="{C4D1720C-B41A-4848-9FD7-A851A63E9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722" y="2221132"/>
            <a:ext cx="1139913" cy="113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8AF738-59FE-4AE3-9CF6-864964B9C619}"/>
              </a:ext>
            </a:extLst>
          </p:cNvPr>
          <p:cNvSpPr txBox="1"/>
          <p:nvPr/>
        </p:nvSpPr>
        <p:spPr>
          <a:xfrm>
            <a:off x="5136570" y="2638980"/>
            <a:ext cx="41549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vs</a:t>
            </a:r>
            <a:endParaRPr lang="en-BE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E6114D-95A4-4A14-AC12-92031DFE835F}"/>
              </a:ext>
            </a:extLst>
          </p:cNvPr>
          <p:cNvSpPr txBox="1"/>
          <p:nvPr/>
        </p:nvSpPr>
        <p:spPr>
          <a:xfrm>
            <a:off x="6323401" y="3928532"/>
            <a:ext cx="1901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just angular</a:t>
            </a:r>
            <a:endParaRPr lang="en-BE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Arrow: Up 4">
            <a:extLst>
              <a:ext uri="{FF2B5EF4-FFF2-40B4-BE49-F238E27FC236}">
                <a16:creationId xmlns:a16="http://schemas.microsoft.com/office/drawing/2014/main" id="{384BD0DB-1A75-4BAD-A39C-2E6F241F0261}"/>
              </a:ext>
            </a:extLst>
          </p:cNvPr>
          <p:cNvSpPr/>
          <p:nvPr/>
        </p:nvSpPr>
        <p:spPr>
          <a:xfrm>
            <a:off x="7003210" y="3461344"/>
            <a:ext cx="270933" cy="366889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985002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BBB6-6876-4744-9C4D-71FA431E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Describe what your service needs to do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D9CC3-4C6E-4D52-93BC-4276EF224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Create an interface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Implement the interface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7CF1C9-BA96-4B44-B5EB-7F93ED20CD0B}"/>
              </a:ext>
            </a:extLst>
          </p:cNvPr>
          <p:cNvSpPr/>
          <p:nvPr/>
        </p:nvSpPr>
        <p:spPr>
          <a:xfrm>
            <a:off x="745498" y="1515764"/>
            <a:ext cx="89110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ITaxService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calcTotalPrice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(price: number):number;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E70B2C-A070-43D5-89AF-C52AAC304F39}"/>
              </a:ext>
            </a:extLst>
          </p:cNvPr>
          <p:cNvSpPr/>
          <p:nvPr/>
        </p:nvSpPr>
        <p:spPr>
          <a:xfrm>
            <a:off x="745498" y="3686911"/>
            <a:ext cx="87087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implements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ITaxService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4061441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5F8F-221E-4C15-81A5-3580F1A15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Implement the interface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8AFE3-4457-449F-80CF-491788C4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Class gets a service via the constructor</a:t>
            </a:r>
          </a:p>
          <a:p>
            <a:pPr marL="457200" lvl="1" indent="0">
              <a:buNone/>
            </a:pP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3E3F62-ECFB-422C-A59D-F67828C1346D}"/>
              </a:ext>
            </a:extLst>
          </p:cNvPr>
          <p:cNvSpPr/>
          <p:nvPr/>
        </p:nvSpPr>
        <p:spPr>
          <a:xfrm>
            <a:off x="844511" y="1496196"/>
            <a:ext cx="9540044" cy="36933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Product{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service: TaxService;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price: number;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(service: ITaxService, price: number){</a:t>
            </a:r>
          </a:p>
          <a:p>
            <a:pPr lvl="2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.service = service;</a:t>
            </a:r>
          </a:p>
          <a:p>
            <a:pPr lvl="2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.price = price;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TotalPrice(){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.service.calcTotalPrice(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.price);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40657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7B37A-A101-4668-8349-8B7D07A8F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Angular’s Dependency Injection system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C2983-80B2-451D-906E-9C05A2B34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To make it work, you have to:</a:t>
            </a:r>
          </a:p>
          <a:p>
            <a:pPr lvl="1"/>
            <a:r>
              <a:rPr lang="nl-BE" sz="2000" dirty="0"/>
              <a:t>Register the dependency</a:t>
            </a:r>
          </a:p>
          <a:p>
            <a:pPr lvl="1"/>
            <a:r>
              <a:rPr lang="nl-BE" sz="2000" dirty="0"/>
              <a:t>Describe how the dependency will be injected</a:t>
            </a:r>
          </a:p>
          <a:p>
            <a:pPr lvl="1"/>
            <a:r>
              <a:rPr lang="nl-BE" sz="2000" dirty="0"/>
              <a:t>Inject the dependency</a:t>
            </a:r>
          </a:p>
          <a:p>
            <a:endParaRPr lang="nl-BE" dirty="0"/>
          </a:p>
          <a:p>
            <a:r>
              <a:rPr lang="nl-BE" dirty="0"/>
              <a:t>How</a:t>
            </a:r>
          </a:p>
          <a:p>
            <a:pPr lvl="1"/>
            <a:r>
              <a:rPr lang="nl-BE" sz="2000" dirty="0"/>
              <a:t>Singleton?</a:t>
            </a:r>
          </a:p>
          <a:p>
            <a:pPr lvl="1"/>
            <a:r>
              <a:rPr lang="nl-BE" sz="2000" dirty="0"/>
              <a:t>Multiple creations?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27920985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C36AF-00F8-4A55-8919-D2E946664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Dependency Injection Parts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D6F6A-B1FB-4CFC-8329-A7AFE21D5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If you want to use a dependency you need a token to point to the dependency</a:t>
            </a:r>
          </a:p>
          <a:p>
            <a:pPr lvl="1"/>
            <a:r>
              <a:rPr lang="nl-BE" dirty="0"/>
              <a:t>Like a URL for an api</a:t>
            </a:r>
          </a:p>
          <a:p>
            <a:endParaRPr lang="nl-BE" dirty="0"/>
          </a:p>
          <a:p>
            <a:r>
              <a:rPr lang="nl-BE" dirty="0"/>
              <a:t>Dependency injection has 3 pieces</a:t>
            </a:r>
          </a:p>
          <a:p>
            <a:pPr lvl="1"/>
            <a:r>
              <a:rPr lang="nl-BE" sz="2000" dirty="0"/>
              <a:t>Provider</a:t>
            </a:r>
          </a:p>
          <a:p>
            <a:pPr lvl="1"/>
            <a:r>
              <a:rPr lang="nl-BE" sz="2000" dirty="0"/>
              <a:t>Injector</a:t>
            </a:r>
          </a:p>
          <a:p>
            <a:pPr lvl="1"/>
            <a:r>
              <a:rPr lang="nl-BE" sz="2000" dirty="0"/>
              <a:t>Dependency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5920265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6833A-AF0D-4F4A-8823-DBFC2B8B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Dependency Injection Parts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047DD7-7260-41E2-B7AB-1760409DB2E8}"/>
              </a:ext>
            </a:extLst>
          </p:cNvPr>
          <p:cNvSpPr/>
          <p:nvPr/>
        </p:nvSpPr>
        <p:spPr>
          <a:xfrm>
            <a:off x="1357040" y="1924995"/>
            <a:ext cx="1432754" cy="5358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Provider</a:t>
            </a:r>
            <a:endParaRPr lang="en-BE" dirty="0"/>
          </a:p>
        </p:txBody>
      </p:sp>
      <p:sp>
        <p:nvSpPr>
          <p:cNvPr id="5" name="Flowchart: Magnetic Disk 4">
            <a:extLst>
              <a:ext uri="{FF2B5EF4-FFF2-40B4-BE49-F238E27FC236}">
                <a16:creationId xmlns:a16="http://schemas.microsoft.com/office/drawing/2014/main" id="{FAE43CC3-DEAC-47BA-B424-82AEEB11160C}"/>
              </a:ext>
            </a:extLst>
          </p:cNvPr>
          <p:cNvSpPr/>
          <p:nvPr/>
        </p:nvSpPr>
        <p:spPr>
          <a:xfrm>
            <a:off x="4454010" y="3514813"/>
            <a:ext cx="1782206" cy="1036708"/>
          </a:xfrm>
          <a:prstGeom prst="flowChartMagneticDisk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Dependency Registry</a:t>
            </a:r>
            <a:endParaRPr lang="en-BE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DC36D6-D863-4616-BC43-7E7C9934785C}"/>
              </a:ext>
            </a:extLst>
          </p:cNvPr>
          <p:cNvSpPr/>
          <p:nvPr/>
        </p:nvSpPr>
        <p:spPr>
          <a:xfrm>
            <a:off x="8003427" y="1924995"/>
            <a:ext cx="1432754" cy="535825"/>
          </a:xfrm>
          <a:prstGeom prst="rect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/>
              <a:t>Injector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50DA04-2AEB-4B46-8DE0-C897369F06F4}"/>
              </a:ext>
            </a:extLst>
          </p:cNvPr>
          <p:cNvSpPr/>
          <p:nvPr/>
        </p:nvSpPr>
        <p:spPr>
          <a:xfrm>
            <a:off x="4269141" y="2887391"/>
            <a:ext cx="902752" cy="3757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Token</a:t>
            </a:r>
            <a:endParaRPr lang="en-BE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0CD412-381A-4723-9687-E37D69F3D20F}"/>
              </a:ext>
            </a:extLst>
          </p:cNvPr>
          <p:cNvSpPr/>
          <p:nvPr/>
        </p:nvSpPr>
        <p:spPr>
          <a:xfrm>
            <a:off x="5499990" y="2888788"/>
            <a:ext cx="1355098" cy="37577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/>
              <a:t>Dependency</a:t>
            </a:r>
            <a:endParaRPr lang="en-BE" sz="16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DE98286-B34A-459D-8C25-F545A6CDFBAB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5171893" y="3075277"/>
            <a:ext cx="328097" cy="1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9DBB562-8C3D-4198-8D96-52EBBAAEF823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073417" y="2460820"/>
            <a:ext cx="2380593" cy="1590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B88611-1EED-4C54-B8A8-25F81328CAA9}"/>
              </a:ext>
            </a:extLst>
          </p:cNvPr>
          <p:cNvSpPr txBox="1"/>
          <p:nvPr/>
        </p:nvSpPr>
        <p:spPr>
          <a:xfrm rot="1963994">
            <a:off x="2649158" y="3244153"/>
            <a:ext cx="9717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/>
              <a:t>registers</a:t>
            </a:r>
            <a:endParaRPr lang="en-BE" sz="16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222454-3910-4530-8F52-9DB873CD05BE}"/>
              </a:ext>
            </a:extLst>
          </p:cNvPr>
          <p:cNvCxnSpPr>
            <a:cxnSpLocks/>
            <a:stCxn id="5" idx="4"/>
            <a:endCxn id="6" idx="2"/>
          </p:cNvCxnSpPr>
          <p:nvPr/>
        </p:nvCxnSpPr>
        <p:spPr>
          <a:xfrm flipV="1">
            <a:off x="6236216" y="2460820"/>
            <a:ext cx="2483588" cy="1572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6F74073-A079-47E7-87CA-A5B5444EC3CC}"/>
              </a:ext>
            </a:extLst>
          </p:cNvPr>
          <p:cNvSpPr txBox="1"/>
          <p:nvPr/>
        </p:nvSpPr>
        <p:spPr>
          <a:xfrm rot="19596176">
            <a:off x="7018579" y="3266093"/>
            <a:ext cx="9476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/>
              <a:t>resolves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32771064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F0A9-69CD-4009-9AB5-DD42DB852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Providing depedencies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F32CC-23D0-4955-ADEE-4681F2F0B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Use ngModule to register what we’ll inject</a:t>
            </a:r>
          </a:p>
          <a:p>
            <a:pPr lvl="1"/>
            <a:r>
              <a:rPr lang="nl-BE" dirty="0"/>
              <a:t>Providers</a:t>
            </a:r>
          </a:p>
          <a:p>
            <a:pPr lvl="1"/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Use decorators to specify what we’re injecting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D0BCCE-BA8B-474E-A865-B36168E16D3C}"/>
              </a:ext>
            </a:extLst>
          </p:cNvPr>
          <p:cNvSpPr/>
          <p:nvPr/>
        </p:nvSpPr>
        <p:spPr>
          <a:xfrm>
            <a:off x="857250" y="1877150"/>
            <a:ext cx="8870949" cy="175432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@NgModule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({</a:t>
            </a:r>
          </a:p>
          <a:p>
            <a:pPr lvl="1"/>
            <a:r>
              <a:rPr lang="nl-BE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imports: [BrowserModule]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b="1" dirty="0">
                <a:solidFill>
                  <a:srgbClr val="000000"/>
                </a:solidFill>
                <a:latin typeface="Consolas" panose="020B0609020204030204" pitchFamily="49" charset="0"/>
              </a:rPr>
              <a:t>providers: [TaxService],</a:t>
            </a:r>
          </a:p>
          <a:p>
            <a:pPr lvl="1"/>
            <a:r>
              <a:rPr lang="nl-BE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6295233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FDA0B-D0F9-4CAF-8605-2279FC12F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Providers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BFC67-A929-45C7-9454-ED1CAF247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You must configure ngModule for Dependency Injection to work</a:t>
            </a:r>
          </a:p>
          <a:p>
            <a:endParaRPr lang="nl-BE" dirty="0"/>
          </a:p>
          <a:p>
            <a:r>
              <a:rPr lang="nl-BE" dirty="0"/>
              <a:t>Different ways we can configure resolving injected dependencies</a:t>
            </a:r>
          </a:p>
          <a:p>
            <a:pPr lvl="1"/>
            <a:r>
              <a:rPr lang="nl-BE" sz="2000" dirty="0"/>
              <a:t>Inject a singleton</a:t>
            </a:r>
          </a:p>
          <a:p>
            <a:pPr lvl="1"/>
            <a:r>
              <a:rPr lang="nl-BE" sz="2000" dirty="0"/>
              <a:t>Inject a value</a:t>
            </a:r>
          </a:p>
          <a:p>
            <a:pPr lvl="1"/>
            <a:r>
              <a:rPr lang="nl-BE" sz="2000" dirty="0"/>
              <a:t>Call any function and inject the return value of that function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313596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08DD-3B2A-4D10-8436-051014DF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Singleton instance of a class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37E68-6CE3-4BF9-9538-3D038874A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Most common type of injection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Is shorthand syntax for: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B302DA-1A40-405A-ACFE-92701C4129BF}"/>
              </a:ext>
            </a:extLst>
          </p:cNvPr>
          <p:cNvSpPr/>
          <p:nvPr/>
        </p:nvSpPr>
        <p:spPr>
          <a:xfrm>
            <a:off x="598763" y="1471097"/>
            <a:ext cx="38908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[TaxService]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71C96C-A77F-4FC1-8C3C-E9D2CC6C69D1}"/>
              </a:ext>
            </a:extLst>
          </p:cNvPr>
          <p:cNvSpPr/>
          <p:nvPr/>
        </p:nvSpPr>
        <p:spPr>
          <a:xfrm>
            <a:off x="1103313" y="2819659"/>
            <a:ext cx="878363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provide: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}]</a:t>
            </a:r>
          </a:p>
        </p:txBody>
      </p:sp>
    </p:spTree>
    <p:extLst>
      <p:ext uri="{BB962C8B-B14F-4D97-AF65-F5344CB8AC3E}">
        <p14:creationId xmlns:p14="http://schemas.microsoft.com/office/powerpoint/2010/main" val="350992093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08DD-3B2A-4D10-8436-051014DF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Singleton instance of a class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37E68-6CE3-4BF9-9538-3D038874A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Most common type of injection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Is shorthand syntax for: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B302DA-1A40-405A-ACFE-92701C4129BF}"/>
              </a:ext>
            </a:extLst>
          </p:cNvPr>
          <p:cNvSpPr/>
          <p:nvPr/>
        </p:nvSpPr>
        <p:spPr>
          <a:xfrm>
            <a:off x="598763" y="1471097"/>
            <a:ext cx="38908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[TaxService]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71C96C-A77F-4FC1-8C3C-E9D2CC6C69D1}"/>
              </a:ext>
            </a:extLst>
          </p:cNvPr>
          <p:cNvSpPr/>
          <p:nvPr/>
        </p:nvSpPr>
        <p:spPr>
          <a:xfrm>
            <a:off x="1103313" y="2819659"/>
            <a:ext cx="878363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	provide: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useClass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79D491-FEC2-4F06-8360-4D30F6C8FD79}"/>
              </a:ext>
            </a:extLst>
          </p:cNvPr>
          <p:cNvSpPr txBox="1"/>
          <p:nvPr/>
        </p:nvSpPr>
        <p:spPr>
          <a:xfrm>
            <a:off x="2495927" y="3580368"/>
            <a:ext cx="74892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token</a:t>
            </a:r>
            <a:endParaRPr lang="en-BE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396CE8D-3855-4098-BBCB-964F0F864521}"/>
              </a:ext>
            </a:extLst>
          </p:cNvPr>
          <p:cNvCxnSpPr/>
          <p:nvPr/>
        </p:nvCxnSpPr>
        <p:spPr>
          <a:xfrm>
            <a:off x="1670050" y="3517900"/>
            <a:ext cx="26606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F0381A-8B2C-4A7F-8612-B4DCAF53EF3A}"/>
              </a:ext>
            </a:extLst>
          </p:cNvPr>
          <p:cNvSpPr txBox="1"/>
          <p:nvPr/>
        </p:nvSpPr>
        <p:spPr>
          <a:xfrm>
            <a:off x="5588377" y="3580368"/>
            <a:ext cx="607859" cy="36933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how</a:t>
            </a:r>
            <a:endParaRPr lang="en-BE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DA2269-B5A5-45C4-9558-B765E390EACF}"/>
              </a:ext>
            </a:extLst>
          </p:cNvPr>
          <p:cNvCxnSpPr/>
          <p:nvPr/>
        </p:nvCxnSpPr>
        <p:spPr>
          <a:xfrm>
            <a:off x="4573964" y="3517900"/>
            <a:ext cx="280632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7340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5284-4A41-494B-A374-10850B3E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Inject a value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0F54B-62CC-4656-BED2-78DED224E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Use a value throughout your application</a:t>
            </a:r>
          </a:p>
          <a:p>
            <a:pPr lvl="1"/>
            <a:r>
              <a:rPr lang="nl-BE" sz="2000" dirty="0"/>
              <a:t>Like a global constant</a:t>
            </a:r>
            <a:endParaRPr lang="en-BE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F2FA9B-018A-4FB6-AC15-EE5F9EB3FEDA}"/>
              </a:ext>
            </a:extLst>
          </p:cNvPr>
          <p:cNvSpPr/>
          <p:nvPr/>
        </p:nvSpPr>
        <p:spPr>
          <a:xfrm>
            <a:off x="879388" y="1941850"/>
            <a:ext cx="9449205" cy="101566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	{ provide: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'API_URL'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, useValue: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'http://...'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280179-8ADA-45E5-B4B1-FA7D51B100A4}"/>
              </a:ext>
            </a:extLst>
          </p:cNvPr>
          <p:cNvSpPr/>
          <p:nvPr/>
        </p:nvSpPr>
        <p:spPr>
          <a:xfrm>
            <a:off x="879388" y="3184999"/>
            <a:ext cx="9449205" cy="175432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 Inject }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'@angular/core'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(@Inject(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'API_URL'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url: string){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884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C65B0C-7F31-4C6E-8409-E5518DDA4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88638" cy="743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5611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F809E-75FC-446D-AB9F-311ED549A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Factories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AB424-0457-4127-B578-C5695DA3C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What happens if a service’s constructor requires arguments?</a:t>
            </a:r>
          </a:p>
          <a:p>
            <a:endParaRPr lang="nl-BE" dirty="0"/>
          </a:p>
          <a:p>
            <a:r>
              <a:rPr lang="nl-BE" b="1" u="sng" dirty="0"/>
              <a:t>Factory</a:t>
            </a:r>
            <a:r>
              <a:rPr lang="nl-BE" dirty="0"/>
              <a:t>: a function that can return any object when injected</a:t>
            </a:r>
          </a:p>
          <a:p>
            <a:endParaRPr lang="nl-BE" dirty="0"/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B86F22-6BE1-4B33-B965-3E5B9218557F}"/>
              </a:ext>
            </a:extLst>
          </p:cNvPr>
          <p:cNvSpPr/>
          <p:nvPr/>
        </p:nvSpPr>
        <p:spPr>
          <a:xfrm>
            <a:off x="1135063" y="2700293"/>
            <a:ext cx="9193530" cy="255454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 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provide: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TaxService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2"/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useFactory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pPr lvl="2"/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// whatever you return is used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41539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C65B0C-7F31-4C6E-8409-E5518DDA4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88638" cy="743684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FE316B2-A897-478E-B715-2AECF58D3D1E}"/>
              </a:ext>
            </a:extLst>
          </p:cNvPr>
          <p:cNvSpPr/>
          <p:nvPr/>
        </p:nvSpPr>
        <p:spPr>
          <a:xfrm>
            <a:off x="4148667" y="2410178"/>
            <a:ext cx="2348089" cy="660223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6C3213-5246-44F8-BD0C-E6533E5221FF}"/>
              </a:ext>
            </a:extLst>
          </p:cNvPr>
          <p:cNvSpPr/>
          <p:nvPr/>
        </p:nvSpPr>
        <p:spPr>
          <a:xfrm>
            <a:off x="2410179" y="344311"/>
            <a:ext cx="5836354" cy="259645"/>
          </a:xfrm>
          <a:prstGeom prst="rect">
            <a:avLst/>
          </a:prstGeom>
          <a:noFill/>
          <a:ln w="571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91336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EC9D2AB-FD9B-4ECA-9F16-4AD08DC538F0}"/>
              </a:ext>
            </a:extLst>
          </p:cNvPr>
          <p:cNvSpPr/>
          <p:nvPr/>
        </p:nvSpPr>
        <p:spPr>
          <a:xfrm>
            <a:off x="-152400" y="4746978"/>
            <a:ext cx="11164711" cy="1580444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E5DAA6-176D-4845-B25C-09838CB78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88638" cy="496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42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6183</TotalTime>
  <Words>1118</Words>
  <Application>Microsoft Macintosh PowerPoint</Application>
  <PresentationFormat>Custom</PresentationFormat>
  <Paragraphs>329</Paragraphs>
  <Slides>70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7" baseType="lpstr">
      <vt:lpstr>Arial</vt:lpstr>
      <vt:lpstr>Calibri</vt:lpstr>
      <vt:lpstr>Consolas</vt:lpstr>
      <vt:lpstr>Lucida Grande</vt:lpstr>
      <vt:lpstr>Segoe UI</vt:lpstr>
      <vt:lpstr>Wingdings</vt:lpstr>
      <vt:lpstr>Office-thema</vt:lpstr>
      <vt:lpstr>Angular</vt:lpstr>
      <vt:lpstr>PowerPoint Presentation</vt:lpstr>
      <vt:lpstr>Agenda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 a step back</vt:lpstr>
      <vt:lpstr>Take a step back</vt:lpstr>
      <vt:lpstr>Important for Angular</vt:lpstr>
      <vt:lpstr>Why should you care?</vt:lpstr>
      <vt:lpstr>Why should you care?</vt:lpstr>
      <vt:lpstr>Angular</vt:lpstr>
      <vt:lpstr>Angular CLI</vt:lpstr>
      <vt:lpstr>Create a new Angular application</vt:lpstr>
      <vt:lpstr>Create a new Angular application</vt:lpstr>
      <vt:lpstr>Create a new Angular application</vt:lpstr>
      <vt:lpstr>Create a new Angular application</vt:lpstr>
      <vt:lpstr>Create a new Angular application</vt:lpstr>
      <vt:lpstr>Create a new Angular application</vt:lpstr>
      <vt:lpstr>Create a new Angular application</vt:lpstr>
      <vt:lpstr>PowerPoint Presentation</vt:lpstr>
      <vt:lpstr>PowerPoint Presentation</vt:lpstr>
      <vt:lpstr>PowerPoint Presentation</vt:lpstr>
      <vt:lpstr>Angular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Angular</vt:lpstr>
      <vt:lpstr>PowerPoint Presentation</vt:lpstr>
      <vt:lpstr>PowerPoint Presentation</vt:lpstr>
      <vt:lpstr>PowerPoint Presentation</vt:lpstr>
      <vt:lpstr>Angular</vt:lpstr>
      <vt:lpstr>The Angular application</vt:lpstr>
      <vt:lpstr>The Angular application</vt:lpstr>
      <vt:lpstr>The Angular application</vt:lpstr>
      <vt:lpstr>The Angular application</vt:lpstr>
      <vt:lpstr>Angular</vt:lpstr>
      <vt:lpstr>What is a dependency</vt:lpstr>
      <vt:lpstr>What is a dependency</vt:lpstr>
      <vt:lpstr>What is a dependency</vt:lpstr>
      <vt:lpstr>PowerPoint Presentation</vt:lpstr>
      <vt:lpstr>PowerPoint Presentation</vt:lpstr>
      <vt:lpstr>Dependency Injection</vt:lpstr>
      <vt:lpstr>Example</vt:lpstr>
      <vt:lpstr>1. TaxService</vt:lpstr>
      <vt:lpstr>2. Use TaxService</vt:lpstr>
      <vt:lpstr>PowerPoint Presentation</vt:lpstr>
      <vt:lpstr>PowerPoint Presentation</vt:lpstr>
      <vt:lpstr>PowerPoint Presentation</vt:lpstr>
      <vt:lpstr>Describe what your service needs to do</vt:lpstr>
      <vt:lpstr>Implement the interface</vt:lpstr>
      <vt:lpstr>Angular’s Dependency Injection system</vt:lpstr>
      <vt:lpstr>Dependency Injection Parts</vt:lpstr>
      <vt:lpstr>Dependency Injection Parts</vt:lpstr>
      <vt:lpstr>Providing depedencies</vt:lpstr>
      <vt:lpstr>Providers</vt:lpstr>
      <vt:lpstr>Singleton instance of a class</vt:lpstr>
      <vt:lpstr>Singleton instance of a class</vt:lpstr>
      <vt:lpstr>Inject a value</vt:lpstr>
      <vt:lpstr>Factories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40</cp:revision>
  <dcterms:created xsi:type="dcterms:W3CDTF">2016-02-10T13:35:37Z</dcterms:created>
  <dcterms:modified xsi:type="dcterms:W3CDTF">2019-01-06T11:55:19Z</dcterms:modified>
</cp:coreProperties>
</file>

<file path=docProps/thumbnail.jpeg>
</file>